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y="5143500" cx="9144000"/>
  <p:notesSz cx="6858000" cy="9144000"/>
  <p:embeddedFontLst>
    <p:embeddedFont>
      <p:font typeface="Proxima Nova"/>
      <p:regular r:id="rId86"/>
      <p:bold r:id="rId87"/>
      <p:italic r:id="rId88"/>
      <p:boldItalic r:id="rId89"/>
    </p:embeddedFont>
    <p:embeddedFont>
      <p:font typeface="Alfa Slab One"/>
      <p:regular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6CF1568-C310-4170-8945-397906F22260}">
  <a:tblStyle styleId="{D6CF1568-C310-4170-8945-397906F222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ProximaNova-regular.fntdata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ProximaNova-italic.fntdata"/><Relationship Id="rId43" Type="http://schemas.openxmlformats.org/officeDocument/2006/relationships/slide" Target="slides/slide38.xml"/><Relationship Id="rId87" Type="http://schemas.openxmlformats.org/officeDocument/2006/relationships/font" Target="fonts/ProximaNova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ProximaNova-bold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AlfaSlabOne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3ouZUvXiDe1X6sJiFb-lH3FwDJZTVWkVOop0KDoMG5E/edi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pypi.python.org/packages/3.5/P/Pillow/Pillow-3.1.1.win32-py3.5.exe" TargetMode="External"/><Relationship Id="rId4" Type="http://schemas.openxmlformats.org/officeDocument/2006/relationships/hyperlink" Target="https://pypi.python.org/packages/3.5/P/Pillow/Pillow-3.1.1.win32-py3.5.exe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cs101.kaist.ac.kr" TargetMode="External"/><Relationship Id="rId4" Type="http://schemas.openxmlformats.org/officeDocument/2006/relationships/image" Target="../media/image1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!</a:t>
            </a:r>
            <a:endParaRPr/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2018 Spring </a:t>
            </a:r>
            <a:r>
              <a:rPr b="1" lang="en"/>
              <a:t>CS101 Introduction to Programming </a:t>
            </a:r>
            <a:endParaRPr b="1"/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3999323"/>
            <a:ext cx="24384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</a:t>
            </a:r>
            <a:r>
              <a:rPr lang="en"/>
              <a:t>computational thinking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583650" y="1253625"/>
            <a:ext cx="8031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It’s a </a:t>
            </a:r>
            <a:r>
              <a:rPr b="1" lang="en" sz="2000" u="sng">
                <a:solidFill>
                  <a:schemeClr val="accent3"/>
                </a:solidFill>
              </a:rPr>
              <a:t>problem solving process</a:t>
            </a:r>
            <a:r>
              <a:rPr b="1" lang="en" sz="2000"/>
              <a:t> with the following </a:t>
            </a:r>
            <a:r>
              <a:rPr b="1" lang="en" sz="2000" u="sng">
                <a:solidFill>
                  <a:schemeClr val="accent3"/>
                </a:solidFill>
              </a:rPr>
              <a:t>three steps</a:t>
            </a:r>
            <a:r>
              <a:rPr b="1" lang="en" sz="2000" u="sng"/>
              <a:t>.</a:t>
            </a:r>
            <a:endParaRPr b="1" sz="2000" u="sng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1. Formulate a problem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2. Learn to express the solution in a way a computer (a machine or a human) can understand and effectively carry out → </a:t>
            </a:r>
            <a:r>
              <a:rPr b="1" lang="en" u="sng">
                <a:solidFill>
                  <a:schemeClr val="dk1"/>
                </a:solidFill>
              </a:rPr>
              <a:t>“instruction”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</a:t>
            </a:r>
            <a:r>
              <a:rPr lang="en"/>
              <a:t>computational thinking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583650" y="1253625"/>
            <a:ext cx="8031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It’s a </a:t>
            </a:r>
            <a:r>
              <a:rPr b="1" lang="en" sz="2000" u="sng">
                <a:solidFill>
                  <a:schemeClr val="accent3"/>
                </a:solidFill>
              </a:rPr>
              <a:t>problem solving process</a:t>
            </a:r>
            <a:r>
              <a:rPr b="1" lang="en" sz="2000"/>
              <a:t> with the following </a:t>
            </a:r>
            <a:r>
              <a:rPr b="1" lang="en" sz="2000" u="sng">
                <a:solidFill>
                  <a:schemeClr val="accent3"/>
                </a:solidFill>
              </a:rPr>
              <a:t>three steps</a:t>
            </a:r>
            <a:r>
              <a:rPr b="1" lang="en" sz="2000" u="sng"/>
              <a:t>.</a:t>
            </a:r>
            <a:endParaRPr b="1" sz="2000" u="sng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1. Formulate a problem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2. Learn to express the solution in a way a computer (a machine or a human) can understand and effectively carry out → </a:t>
            </a:r>
            <a:r>
              <a:rPr b="1" lang="en" u="sng">
                <a:solidFill>
                  <a:schemeClr val="dk1"/>
                </a:solidFill>
              </a:rPr>
              <a:t>“instruction”</a:t>
            </a:r>
            <a:endParaRPr b="1"/>
          </a:p>
        </p:txBody>
      </p:sp>
      <p:sp>
        <p:nvSpPr>
          <p:cNvPr id="120" name="Shape 120"/>
          <p:cNvSpPr/>
          <p:nvPr/>
        </p:nvSpPr>
        <p:spPr>
          <a:xfrm>
            <a:off x="3486425" y="1151775"/>
            <a:ext cx="2560200" cy="2046600"/>
          </a:xfrm>
          <a:prstGeom prst="wedgeEllipseCallout">
            <a:avLst>
              <a:gd fmla="val -59837" name="adj1"/>
              <a:gd fmla="val 13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make a chocolate chip cookie?</a:t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5922200" y="1105100"/>
            <a:ext cx="2910000" cy="2046600"/>
          </a:xfrm>
          <a:prstGeom prst="wedgeEllipseCallout">
            <a:avLst>
              <a:gd fmla="val -59837" name="adj1"/>
              <a:gd fmla="val 13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Formulate: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Ingredients (flour, salt, baking soda, chocolate, etc.)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cooking tools (oven, baking sheet, spatula, etc.)</a:t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4494875" y="1984450"/>
            <a:ext cx="3582600" cy="2440200"/>
          </a:xfrm>
          <a:prstGeom prst="wedgeEllipseCallout">
            <a:avLst>
              <a:gd fmla="val -63553" name="adj1"/>
              <a:gd fmla="val -307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Instruction: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Preheat oven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Make dough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Mix sugar, flour, egg, salt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Batter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Bake in the oven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</a:t>
            </a:r>
            <a:r>
              <a:rPr lang="en"/>
              <a:t>computational thinking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583650" y="1253625"/>
            <a:ext cx="8031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It’s a </a:t>
            </a:r>
            <a:r>
              <a:rPr b="1" lang="en" sz="2000" u="sng">
                <a:solidFill>
                  <a:schemeClr val="accent3"/>
                </a:solidFill>
              </a:rPr>
              <a:t>problem solving process</a:t>
            </a:r>
            <a:r>
              <a:rPr b="1" lang="en" sz="2000"/>
              <a:t> with the following </a:t>
            </a:r>
            <a:r>
              <a:rPr b="1" lang="en" sz="2000" u="sng">
                <a:solidFill>
                  <a:schemeClr val="accent3"/>
                </a:solidFill>
              </a:rPr>
              <a:t>three steps</a:t>
            </a:r>
            <a:r>
              <a:rPr b="1" lang="en" sz="2000" u="sng"/>
              <a:t>.</a:t>
            </a:r>
            <a:endParaRPr b="1" sz="2000" u="sng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1. Formulate a problem</a:t>
            </a:r>
            <a:endParaRPr b="1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2. Learn to express the solution in a way a computer (a machine or a human) can understand and effectively carry out </a:t>
            </a:r>
            <a:r>
              <a:rPr b="1" lang="en">
                <a:solidFill>
                  <a:schemeClr val="dk1"/>
                </a:solidFill>
              </a:rPr>
              <a:t>→ “instruction”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3. Execute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</a:t>
            </a:r>
            <a:r>
              <a:rPr lang="en"/>
              <a:t>computational thinking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583650" y="1253625"/>
            <a:ext cx="8031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It’s a </a:t>
            </a:r>
            <a:r>
              <a:rPr b="1" lang="en" sz="2000" u="sng">
                <a:solidFill>
                  <a:schemeClr val="accent3"/>
                </a:solidFill>
              </a:rPr>
              <a:t>problem solving process</a:t>
            </a:r>
            <a:r>
              <a:rPr b="1" lang="en" sz="2000"/>
              <a:t> with the following </a:t>
            </a:r>
            <a:r>
              <a:rPr b="1" lang="en" sz="2000" u="sng">
                <a:solidFill>
                  <a:schemeClr val="accent3"/>
                </a:solidFill>
              </a:rPr>
              <a:t>three steps</a:t>
            </a:r>
            <a:r>
              <a:rPr b="1" lang="en" sz="2000" u="sng"/>
              <a:t>.</a:t>
            </a:r>
            <a:endParaRPr b="1" sz="2000" u="sng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1. Formulate a problem</a:t>
            </a:r>
            <a:endParaRPr b="1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2. Learn to express the solution in a way a computer (a machine or a human) can understand and effectively carry out → </a:t>
            </a:r>
            <a:r>
              <a:rPr b="1" lang="en" u="sng">
                <a:solidFill>
                  <a:schemeClr val="dk1"/>
                </a:solidFill>
              </a:rPr>
              <a:t>“instruction”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3. Execute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3486425" y="1151775"/>
            <a:ext cx="2560200" cy="2046600"/>
          </a:xfrm>
          <a:prstGeom prst="wedgeEllipseCallout">
            <a:avLst>
              <a:gd fmla="val -59837" name="adj1"/>
              <a:gd fmla="val 13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make a chocolate chip cookie?</a:t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5922200" y="1105100"/>
            <a:ext cx="2910000" cy="2046600"/>
          </a:xfrm>
          <a:prstGeom prst="wedgeEllipseCallout">
            <a:avLst>
              <a:gd fmla="val -59837" name="adj1"/>
              <a:gd fmla="val 13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Formulate: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Ingredients (flour, salt, baking soda, chocolate, etc.)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cooking tools (oven, baking sheet, spatula, etc.)</a:t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494875" y="1984450"/>
            <a:ext cx="3582600" cy="2440200"/>
          </a:xfrm>
          <a:prstGeom prst="wedgeEllipseCallout">
            <a:avLst>
              <a:gd fmla="val -63553" name="adj1"/>
              <a:gd fmla="val -307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Preheat oven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Make dough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Mix sugar, flour, egg, salt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Batter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Bake in the oven</a:t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2530525" y="786000"/>
            <a:ext cx="5166000" cy="4133400"/>
          </a:xfrm>
          <a:prstGeom prst="wedgeEllipseCallout">
            <a:avLst>
              <a:gd fmla="val -59968" name="adj1"/>
              <a:gd fmla="val 18532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225" y="1446656"/>
            <a:ext cx="3582600" cy="2683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</a:t>
            </a:r>
            <a:r>
              <a:rPr lang="en"/>
              <a:t>computational thinking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" name="Shape 145"/>
          <p:cNvSpPr txBox="1"/>
          <p:nvPr>
            <p:ph idx="2" type="body"/>
          </p:nvPr>
        </p:nvSpPr>
        <p:spPr>
          <a:xfrm>
            <a:off x="583650" y="1253625"/>
            <a:ext cx="8031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It’s a </a:t>
            </a:r>
            <a:r>
              <a:rPr b="1" lang="en" sz="2000" u="sng">
                <a:solidFill>
                  <a:schemeClr val="accent3"/>
                </a:solidFill>
              </a:rPr>
              <a:t>problem solving process</a:t>
            </a:r>
            <a:r>
              <a:rPr b="1" lang="en" sz="2000"/>
              <a:t> with the following </a:t>
            </a:r>
            <a:r>
              <a:rPr b="1" lang="en" sz="2000" u="sng">
                <a:solidFill>
                  <a:schemeClr val="accent3"/>
                </a:solidFill>
              </a:rPr>
              <a:t>three steps</a:t>
            </a:r>
            <a:r>
              <a:rPr b="1" lang="en" sz="2000" u="sng"/>
              <a:t>.</a:t>
            </a:r>
            <a:endParaRPr b="1" sz="2000" u="sng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1. Formulate a problem</a:t>
            </a:r>
            <a:endParaRPr b="1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2. Learn to express the solution in a way a computer (a machine or a human) can understand and effectively carry out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3. Execute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46" name="Shape 146"/>
          <p:cNvSpPr/>
          <p:nvPr/>
        </p:nvSpPr>
        <p:spPr>
          <a:xfrm>
            <a:off x="1789950" y="1315175"/>
            <a:ext cx="5564100" cy="296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It’s 2018, and if you think you are better off at solving problems by writing down equations with pencils on paper, think again.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will use </a:t>
            </a:r>
            <a:r>
              <a:rPr b="1" lang="en" sz="1800">
                <a:solidFill>
                  <a:schemeClr val="accent3"/>
                </a:solidFill>
              </a:rPr>
              <a:t>computer programming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We will use a programming language called </a:t>
            </a:r>
            <a:r>
              <a:rPr b="1" lang="en" sz="1800">
                <a:solidFill>
                  <a:schemeClr val="accent3"/>
                </a:solidFill>
              </a:rPr>
              <a:t>Python</a:t>
            </a:r>
            <a:endParaRPr b="1" sz="1800">
              <a:solidFill>
                <a:schemeClr val="accent3"/>
              </a:solidFill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104" y="1424800"/>
            <a:ext cx="837775" cy="72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</a:t>
            </a:r>
            <a:r>
              <a:rPr lang="en"/>
              <a:t>computational thinking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583650" y="1253625"/>
            <a:ext cx="8031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It’s a </a:t>
            </a:r>
            <a:r>
              <a:rPr b="1" lang="en" sz="2000" u="sng">
                <a:solidFill>
                  <a:schemeClr val="accent3"/>
                </a:solidFill>
              </a:rPr>
              <a:t>problem solving process</a:t>
            </a:r>
            <a:r>
              <a:rPr b="1" lang="en" sz="2000"/>
              <a:t> with the following </a:t>
            </a:r>
            <a:r>
              <a:rPr b="1" lang="en" sz="2000" u="sng">
                <a:solidFill>
                  <a:schemeClr val="accent3"/>
                </a:solidFill>
              </a:rPr>
              <a:t>three steps</a:t>
            </a:r>
            <a:r>
              <a:rPr b="1" lang="en" sz="2000" u="sng"/>
              <a:t>.</a:t>
            </a:r>
            <a:endParaRPr b="1" sz="2000" u="sng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1. Formulate a problem</a:t>
            </a:r>
            <a:endParaRPr b="1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2. Learn to express the solution in a way a computer (a machine or a human) can understand and effectively carry out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3. Execute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54" name="Shape 154"/>
          <p:cNvSpPr/>
          <p:nvPr/>
        </p:nvSpPr>
        <p:spPr>
          <a:xfrm>
            <a:off x="1789950" y="1315175"/>
            <a:ext cx="5564100" cy="2964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It’s 2017, and if you think you are better off at solving problems by writing down equations with pencils on paper, think again.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will use </a:t>
            </a:r>
            <a:r>
              <a:rPr b="1" lang="en">
                <a:solidFill>
                  <a:srgbClr val="FFFFFF"/>
                </a:solidFill>
              </a:rPr>
              <a:t>computer programming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We will use a programming language called </a:t>
            </a:r>
            <a:r>
              <a:rPr b="1" lang="en">
                <a:solidFill>
                  <a:srgbClr val="FFFFFF"/>
                </a:solidFill>
              </a:rPr>
              <a:t>Python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104" y="1424800"/>
            <a:ext cx="837775" cy="72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984500" y="2230425"/>
            <a:ext cx="5229600" cy="146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We will learn </a:t>
            </a:r>
            <a:r>
              <a:rPr b="1" lang="en" sz="2000" u="sng">
                <a:solidFill>
                  <a:schemeClr val="accent3"/>
                </a:solidFill>
              </a:rPr>
              <a:t>how to solve problems</a:t>
            </a:r>
            <a:r>
              <a:rPr b="1" lang="en" sz="2000">
                <a:solidFill>
                  <a:schemeClr val="dk1"/>
                </a:solidFill>
              </a:rPr>
              <a:t> by </a:t>
            </a:r>
            <a:r>
              <a:rPr b="1" lang="en" sz="2000" u="sng">
                <a:solidFill>
                  <a:schemeClr val="accent3"/>
                </a:solidFill>
              </a:rPr>
              <a:t>computational thinking</a:t>
            </a:r>
            <a:r>
              <a:rPr b="1" lang="en" sz="2000">
                <a:solidFill>
                  <a:schemeClr val="dk1"/>
                </a:solidFill>
              </a:rPr>
              <a:t> with the help of </a:t>
            </a:r>
            <a:r>
              <a:rPr b="1" lang="en" sz="2000" u="sng">
                <a:solidFill>
                  <a:schemeClr val="accent3"/>
                </a:solidFill>
              </a:rPr>
              <a:t>Python</a:t>
            </a:r>
            <a:r>
              <a:rPr b="1" lang="en" sz="2000">
                <a:solidFill>
                  <a:schemeClr val="dk1"/>
                </a:solidFill>
              </a:rPr>
              <a:t> programming language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Logistics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&amp; Schedule</a:t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451350" y="1408550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11 Lectures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451350" y="2848225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Labs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2219200" y="1408550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2219200" y="2848225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(Midterm and Final)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4248150" y="2583675"/>
            <a:ext cx="6477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550" y="1408551"/>
            <a:ext cx="3097279" cy="27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5552475" y="2272375"/>
            <a:ext cx="2513700" cy="105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cs101.kaist.ac.kr 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→ Syllabus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 &amp; Schedule</a:t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1350" y="1408550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11 Lectures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451350" y="2848225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Labs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2219200" y="1408550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 Homework Assignments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2219200" y="2848225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(Midterm and Final)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4248150" y="2583675"/>
            <a:ext cx="6477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550" y="1408551"/>
            <a:ext cx="3097279" cy="27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5552475" y="2272375"/>
            <a:ext cx="2513700" cy="1058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cs101.kaist.ac.kr 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→ Syllabus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311700" y="211700"/>
            <a:ext cx="8140200" cy="446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</a:rPr>
              <a:t>SORRY</a:t>
            </a:r>
            <a:r>
              <a:rPr b="1" lang="en" sz="4000">
                <a:solidFill>
                  <a:srgbClr val="FFFFFF"/>
                </a:solidFill>
              </a:rPr>
              <a:t>!! </a:t>
            </a:r>
            <a:endParaRPr b="1" sz="4000"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</a:rPr>
              <a:t>THE SYLLABUS NEEDS A SIGNIFICANT UPDATE!</a:t>
            </a:r>
            <a:endParaRPr b="1" sz="4000"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</a:rPr>
              <a:t>PLEASE RE-VISIT NEXT WEEK!!</a:t>
            </a:r>
            <a:endParaRPr b="1"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+</a:t>
            </a:r>
            <a:br>
              <a:rPr b="1" lang="en"/>
            </a:br>
            <a:r>
              <a:rPr b="1" lang="en"/>
              <a:t>Course Logistics</a:t>
            </a:r>
            <a:br>
              <a:rPr b="1" lang="en"/>
            </a:br>
            <a:r>
              <a:rPr b="1" lang="en" sz="1200"/>
              <a:t>+</a:t>
            </a:r>
            <a:br>
              <a:rPr b="1" lang="en"/>
            </a:br>
            <a:r>
              <a:rPr b="1" lang="en" sz="1200"/>
              <a:t>Some tiny bit of python</a:t>
            </a:r>
            <a:endParaRPr b="1" sz="1200"/>
          </a:p>
        </p:txBody>
      </p:sp>
      <p:sp>
        <p:nvSpPr>
          <p:cNvPr id="64" name="Shape 6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 Office Hours</a:t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51350" y="1408550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Where &amp; When?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2320800" y="1408550"/>
            <a:ext cx="4502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Creative Learning Building (this building) Rm #307</a:t>
            </a:r>
            <a:endParaRPr b="1"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21:00 ~ 22:30 on days marked </a:t>
            </a:r>
            <a:r>
              <a:rPr b="1" lang="en" sz="1600">
                <a:solidFill>
                  <a:schemeClr val="accent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“OH” </a:t>
            </a:r>
            <a:r>
              <a:rPr b="1"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the schedule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51350" y="2949150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About What?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2320800" y="2949150"/>
            <a:ext cx="4502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TA OH are</a:t>
            </a:r>
            <a:r>
              <a:rPr b="1" lang="en" sz="1600">
                <a:solidFill>
                  <a:schemeClr val="accent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appointment-based</a:t>
            </a:r>
            <a:r>
              <a:rPr b="1"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b="1" lang="en" sz="16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there will be sign up sheets!</a:t>
            </a:r>
            <a:endParaRPr b="1"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We welcome </a:t>
            </a:r>
            <a:r>
              <a:rPr b="1" lang="en" sz="1600">
                <a:solidFill>
                  <a:schemeClr val="accent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any questions</a:t>
            </a:r>
            <a:r>
              <a:rPr b="1"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including the following but not limited to:</a:t>
            </a:r>
            <a:endParaRPr b="1"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Lecture, lab, homework assignments, life, rabbits, etc.</a:t>
            </a:r>
            <a:endParaRPr b="1"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275" y="2949150"/>
            <a:ext cx="1754436" cy="14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625" y="924100"/>
            <a:ext cx="1999725" cy="17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6524125" y="1537150"/>
            <a:ext cx="6303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OH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the schedule</a:t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Structure</a:t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1350" y="1408550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11 Lectures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51350" y="2848225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Labs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2219200" y="1408550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2219200" y="2848225"/>
            <a:ext cx="1657500" cy="13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(Midterm and Final)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4248150" y="2583675"/>
            <a:ext cx="6477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5322975" y="1431900"/>
            <a:ext cx="3346200" cy="27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Everything is scheduled and fixed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WHY?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</a:t>
            </a:r>
            <a:r>
              <a:rPr b="1" lang="en" sz="2400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plan your semester NOW</a:t>
            </a:r>
            <a:endParaRPr b="1" sz="2400" u="sng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2400675" y="2595600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Lectures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998098" y="2595613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Labs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5595523" y="2595613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(150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2132253" y="2106138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(Midterm and Final)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731600" y="4674613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Academic Honesty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2132250" y="4351663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Hard Work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1953325" y="993313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FINAL GRADE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</a:t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1361850" y="2820400"/>
            <a:ext cx="1198500" cy="572700"/>
          </a:xfrm>
          <a:prstGeom prst="wedgeEllipseCallout">
            <a:avLst>
              <a:gd fmla="val 48698" name="adj1"/>
              <a:gd fmla="val 48625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1 doesn’t count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8975" y="3931596"/>
            <a:ext cx="5930100" cy="64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Lectures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Labs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(150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(Midterm and Final)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Academic Honesty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Your Hard Work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FINAL GRADE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6225700" y="622575"/>
            <a:ext cx="2708100" cy="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Everyone should’ve signed the honor code.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108975" y="3931596"/>
            <a:ext cx="5930100" cy="64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Lectures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Labs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(150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(Midterm and Final)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Academic Honesty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Your Hard Work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FINAL GRADE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6225700" y="622575"/>
            <a:ext cx="2708100" cy="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Everyone should’ve signed the honor code.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6225700" y="1421975"/>
            <a:ext cx="2708100" cy="315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What we consider as </a:t>
            </a:r>
            <a:r>
              <a:rPr b="1" lang="en" sz="1800" u="sng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CHEATING in CS101:</a:t>
            </a:r>
            <a:endParaRPr b="1" sz="1800" u="sng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1. looking at solutions or program code that are not your own (internet, friend, stranger, tutor, etc. )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share your solution code with other students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indicating on your submission any assistance you received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108975" y="3931596"/>
            <a:ext cx="5930100" cy="64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Lectures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Labs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(150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(Midterm and Final)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Academic Honesty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Your </a:t>
            </a: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ard </a:t>
            </a: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ork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FINAL GRADE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6225700" y="622575"/>
            <a:ext cx="2708100" cy="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Everyone should’ve signed the honor code.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6225700" y="1421975"/>
            <a:ext cx="2708100" cy="315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What we consider as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CHEATING in CS101: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1. looking at solutions or program code that are not your own (internet, friend, stranger, tutor, etc. )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2. share your solution code with other students 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indicating on your submission any assistance you received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6225700" y="2100575"/>
            <a:ext cx="2708100" cy="247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When violated,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1. Immediate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BOTH</a:t>
            </a: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copier </a:t>
            </a: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the provider</a:t>
            </a:r>
            <a:b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b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Suspension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from school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50" y="1255125"/>
            <a:ext cx="7800899" cy="37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>
            <p:ph type="title"/>
          </p:nvPr>
        </p:nvSpPr>
        <p:spPr>
          <a:xfrm>
            <a:off x="311700" y="18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 me, we are REALLY good at catching cheaters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653700" y="2171225"/>
            <a:ext cx="4731600" cy="17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10 Lectures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Labs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(150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(Midterm and Final)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Academic Honesty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Hard Work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FINAL GRADE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6369625" y="163185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Lecture = 10 points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10 Lectures =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100 points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5455325" y="2538450"/>
            <a:ext cx="684900" cy="8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Practice Points &gt;= 300</a:t>
            </a:r>
            <a:endParaRPr b="1" sz="3000" u="sng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5237350" y="1640825"/>
            <a:ext cx="1198500" cy="572700"/>
          </a:xfrm>
          <a:prstGeom prst="wedgeEllipseCallout">
            <a:avLst>
              <a:gd fmla="val 48698" name="adj1"/>
              <a:gd fmla="val 48625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2 ~ Lecture 11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653700" y="2171225"/>
            <a:ext cx="4731600" cy="17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Lectures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Labs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(150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(Midterm and Final)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Academic Honesty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Hard Work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FINAL GRADE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6369625" y="163185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Lecture = 10 points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10 Lectures =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100 points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5455325" y="2538450"/>
            <a:ext cx="684900" cy="8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Practice Points &gt;= 300</a:t>
            </a:r>
            <a:endParaRPr b="1" sz="3000" u="sng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6369625" y="2620025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Lab = 10 points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10 Labs =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100 points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you learn in</a:t>
            </a:r>
            <a:r>
              <a:rPr lang="en"/>
              <a:t> CS101?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653700" y="2171225"/>
            <a:ext cx="4731600" cy="17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Lectures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Labs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(150 points)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(Midterm and Final)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Academic Honesty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Hard Work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FINAL GRADE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6369625" y="163185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Lecture = 10 points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10 Lectures =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100 points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5455325" y="2538450"/>
            <a:ext cx="684900" cy="8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Practice Points &gt;= 300</a:t>
            </a:r>
            <a:endParaRPr b="1" sz="3000" u="sng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6369625" y="2620025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Lab = 10 points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10 Labs =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100 points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6369625" y="3608200"/>
            <a:ext cx="2280300" cy="112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Homework assignment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= 50 points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 Homework assignments =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15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0 points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653700" y="2171225"/>
            <a:ext cx="4731600" cy="17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10 Lectures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Labs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(150 points)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(Midterm and Final)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Academic Honesty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Hard Work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FINAL GRADE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6369625" y="163185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Lecture = 10 points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11 Lectures =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110 points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5455325" y="2538450"/>
            <a:ext cx="684900" cy="8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Practice Points </a:t>
            </a:r>
            <a:r>
              <a:rPr b="1" lang="en" sz="300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&gt;= 300</a:t>
            </a:r>
            <a:endParaRPr b="1" sz="3000" u="sng">
              <a:solidFill>
                <a:srgbClr val="FF00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6369625" y="2620025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Lab = 10 points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10 Labs =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100 points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6369625" y="3608200"/>
            <a:ext cx="2280300" cy="112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Homework assignment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= 50 points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 Homework assignments =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200 points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6369625" y="1631850"/>
            <a:ext cx="2280300" cy="313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Total = 350 points</a:t>
            </a:r>
            <a:endParaRPr b="1" sz="30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653700" y="2171225"/>
            <a:ext cx="4731600" cy="17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11 Lectures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10 Labs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4 Homework Assignments</a:t>
            </a:r>
            <a:endParaRPr b="1" sz="1200">
              <a:solidFill>
                <a:schemeClr val="accent3"/>
              </a:solidFill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2 Exams (Midterm and Final)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Academic Honesty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Your Hard Work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YOUR FINAL GRADE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6369625" y="163185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Lecture = 10 points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Lectures = </a:t>
            </a:r>
            <a:r>
              <a:rPr b="1" lang="en" u="sng"/>
              <a:t>110 points</a:t>
            </a:r>
            <a:endParaRPr b="1" u="sng"/>
          </a:p>
        </p:txBody>
      </p:sp>
      <p:sp>
        <p:nvSpPr>
          <p:cNvPr id="363" name="Shape 363"/>
          <p:cNvSpPr/>
          <p:nvPr/>
        </p:nvSpPr>
        <p:spPr>
          <a:xfrm>
            <a:off x="5455325" y="2538450"/>
            <a:ext cx="684900" cy="8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Practice Points &gt; 300</a:t>
            </a:r>
            <a:endParaRPr b="1" sz="3000" u="sng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6369625" y="2620025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Lab = 10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Labs = </a:t>
            </a:r>
            <a:r>
              <a:rPr b="1" lang="en" u="sng"/>
              <a:t>100 points</a:t>
            </a:r>
            <a:endParaRPr b="1" u="sng"/>
          </a:p>
        </p:txBody>
      </p:sp>
      <p:sp>
        <p:nvSpPr>
          <p:cNvPr id="366" name="Shape 366"/>
          <p:cNvSpPr/>
          <p:nvPr/>
        </p:nvSpPr>
        <p:spPr>
          <a:xfrm>
            <a:off x="6369625" y="360820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Homework = 50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Labs = </a:t>
            </a:r>
            <a:r>
              <a:rPr b="1" lang="en" u="sng"/>
              <a:t>200 points</a:t>
            </a:r>
            <a:endParaRPr b="1" u="sng"/>
          </a:p>
        </p:txBody>
      </p:sp>
      <p:sp>
        <p:nvSpPr>
          <p:cNvPr id="367" name="Shape 367"/>
          <p:cNvSpPr/>
          <p:nvPr/>
        </p:nvSpPr>
        <p:spPr>
          <a:xfrm>
            <a:off x="715950" y="529175"/>
            <a:ext cx="7517700" cy="431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Out of 350 available practice points, you must collect </a:t>
            </a:r>
            <a:r>
              <a:rPr b="1" lang="en" sz="3000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at least 300 points</a:t>
            </a: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to be considered to be graded on your exam scores.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Otherwise, </a:t>
            </a:r>
            <a:r>
              <a:rPr b="1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immediate F</a:t>
            </a: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→ Practice points are a </a:t>
            </a:r>
            <a:r>
              <a:rPr b="1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“qualification”</a:t>
            </a:r>
            <a:endParaRPr b="1"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653700" y="2171225"/>
            <a:ext cx="4731600" cy="17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11 Lectures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10 Labs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4 Homework Assignments</a:t>
            </a:r>
            <a:endParaRPr b="1" sz="1200">
              <a:solidFill>
                <a:schemeClr val="accent3"/>
              </a:solidFill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2 Exams (Midterm and Final)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Academic Honesty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Your Hard Work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YOUR FINAL GRADE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6369625" y="163185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Lecture = 10 points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Lectures = </a:t>
            </a:r>
            <a:r>
              <a:rPr b="1" lang="en" u="sng"/>
              <a:t>110 points</a:t>
            </a:r>
            <a:endParaRPr b="1" u="sng"/>
          </a:p>
        </p:txBody>
      </p:sp>
      <p:sp>
        <p:nvSpPr>
          <p:cNvPr id="381" name="Shape 381"/>
          <p:cNvSpPr/>
          <p:nvPr/>
        </p:nvSpPr>
        <p:spPr>
          <a:xfrm>
            <a:off x="5455325" y="2538450"/>
            <a:ext cx="684900" cy="8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Practice Points &gt; 300</a:t>
            </a:r>
            <a:endParaRPr b="1" sz="3000" u="sng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6369625" y="2620025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Lab = 10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Labs = </a:t>
            </a:r>
            <a:r>
              <a:rPr b="1" lang="en" u="sng"/>
              <a:t>100 points</a:t>
            </a:r>
            <a:endParaRPr b="1" u="sng"/>
          </a:p>
        </p:txBody>
      </p:sp>
      <p:sp>
        <p:nvSpPr>
          <p:cNvPr id="384" name="Shape 384"/>
          <p:cNvSpPr/>
          <p:nvPr/>
        </p:nvSpPr>
        <p:spPr>
          <a:xfrm>
            <a:off x="6369625" y="360820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Homework = 50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Labs = </a:t>
            </a:r>
            <a:r>
              <a:rPr b="1" lang="en" u="sng"/>
              <a:t>200 points</a:t>
            </a:r>
            <a:endParaRPr b="1" u="sng"/>
          </a:p>
        </p:txBody>
      </p:sp>
      <p:sp>
        <p:nvSpPr>
          <p:cNvPr id="385" name="Shape 385"/>
          <p:cNvSpPr/>
          <p:nvPr/>
        </p:nvSpPr>
        <p:spPr>
          <a:xfrm>
            <a:off x="715950" y="529175"/>
            <a:ext cx="7517700" cy="431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86" name="Shape 386"/>
          <p:cNvGraphicFramePr/>
          <p:nvPr/>
        </p:nvGraphicFramePr>
        <p:xfrm>
          <a:off x="1761200" y="179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{D6CF1568-C310-4170-8945-397906F22260}</a:tableStyleId>
              </a:tblPr>
              <a:tblGrid>
                <a:gridCol w="1138950"/>
                <a:gridCol w="113895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Student A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Theory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170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Practice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Final Score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B+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653700" y="2171225"/>
            <a:ext cx="4731600" cy="17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11 Lectures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10 Labs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4 Homework Assignments</a:t>
            </a:r>
            <a:endParaRPr b="1" sz="1200">
              <a:solidFill>
                <a:schemeClr val="accent3"/>
              </a:solidFill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2 Exams (Midterm and Final)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Academic Honesty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Your Hard Work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YOUR FINAL GRADE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6369625" y="163185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Lecture = 10 points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Lectures = </a:t>
            </a:r>
            <a:r>
              <a:rPr b="1" lang="en" u="sng"/>
              <a:t>110 points</a:t>
            </a:r>
            <a:endParaRPr b="1" u="sng"/>
          </a:p>
        </p:txBody>
      </p:sp>
      <p:sp>
        <p:nvSpPr>
          <p:cNvPr id="400" name="Shape 400"/>
          <p:cNvSpPr/>
          <p:nvPr/>
        </p:nvSpPr>
        <p:spPr>
          <a:xfrm>
            <a:off x="5455325" y="2538450"/>
            <a:ext cx="684900" cy="8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Practice Points &gt; 300</a:t>
            </a:r>
            <a:endParaRPr b="1" sz="3000" u="sng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6369625" y="2620025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Lab = 10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Labs = </a:t>
            </a:r>
            <a:r>
              <a:rPr b="1" lang="en" u="sng"/>
              <a:t>100 points</a:t>
            </a:r>
            <a:endParaRPr b="1" u="sng"/>
          </a:p>
        </p:txBody>
      </p:sp>
      <p:sp>
        <p:nvSpPr>
          <p:cNvPr id="403" name="Shape 403"/>
          <p:cNvSpPr/>
          <p:nvPr/>
        </p:nvSpPr>
        <p:spPr>
          <a:xfrm>
            <a:off x="6369625" y="360820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Homework = 50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Labs = </a:t>
            </a:r>
            <a:r>
              <a:rPr b="1" lang="en" u="sng"/>
              <a:t>200 points</a:t>
            </a:r>
            <a:endParaRPr b="1" u="sng"/>
          </a:p>
        </p:txBody>
      </p:sp>
      <p:sp>
        <p:nvSpPr>
          <p:cNvPr id="404" name="Shape 404"/>
          <p:cNvSpPr/>
          <p:nvPr/>
        </p:nvSpPr>
        <p:spPr>
          <a:xfrm>
            <a:off x="715950" y="529175"/>
            <a:ext cx="7517700" cy="431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05" name="Shape 405"/>
          <p:cNvGraphicFramePr/>
          <p:nvPr/>
        </p:nvGraphicFramePr>
        <p:xfrm>
          <a:off x="1761200" y="179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{D6CF1568-C310-4170-8945-397906F22260}</a:tableStyleId>
              </a:tblPr>
              <a:tblGrid>
                <a:gridCol w="1138950"/>
                <a:gridCol w="113895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Student A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Theory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170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Practice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300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Final Score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B+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6" name="Shape 406"/>
          <p:cNvSpPr txBox="1"/>
          <p:nvPr/>
        </p:nvSpPr>
        <p:spPr>
          <a:xfrm>
            <a:off x="4039100" y="2786925"/>
            <a:ext cx="798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≥ 300</a:t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(pass)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653700" y="2171225"/>
            <a:ext cx="4731600" cy="17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11 Lectures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10 Labs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4 Homework Assignments</a:t>
            </a:r>
            <a:endParaRPr b="1" sz="1200">
              <a:solidFill>
                <a:schemeClr val="accent3"/>
              </a:solidFill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2 Exams (Midterm and Final)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Academic Honesty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Your Hard Work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YOUR FINAL GRADE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6369625" y="163185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Lecture = 10 points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Lectures = </a:t>
            </a:r>
            <a:r>
              <a:rPr b="1" lang="en" u="sng"/>
              <a:t>110 points</a:t>
            </a:r>
            <a:endParaRPr b="1" u="sng"/>
          </a:p>
        </p:txBody>
      </p:sp>
      <p:sp>
        <p:nvSpPr>
          <p:cNvPr id="420" name="Shape 420"/>
          <p:cNvSpPr/>
          <p:nvPr/>
        </p:nvSpPr>
        <p:spPr>
          <a:xfrm>
            <a:off x="5455325" y="2538450"/>
            <a:ext cx="684900" cy="8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Practice Points &gt; 300</a:t>
            </a:r>
            <a:endParaRPr b="1" sz="3000" u="sng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6369625" y="2620025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Lab = 10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Labs = </a:t>
            </a:r>
            <a:r>
              <a:rPr b="1" lang="en" u="sng"/>
              <a:t>100 points</a:t>
            </a:r>
            <a:endParaRPr b="1" u="sng"/>
          </a:p>
        </p:txBody>
      </p:sp>
      <p:sp>
        <p:nvSpPr>
          <p:cNvPr id="423" name="Shape 423"/>
          <p:cNvSpPr/>
          <p:nvPr/>
        </p:nvSpPr>
        <p:spPr>
          <a:xfrm>
            <a:off x="6369625" y="360820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Homework = 50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Labs = </a:t>
            </a:r>
            <a:r>
              <a:rPr b="1" lang="en" u="sng"/>
              <a:t>200 points</a:t>
            </a:r>
            <a:endParaRPr b="1" u="sng"/>
          </a:p>
        </p:txBody>
      </p:sp>
      <p:sp>
        <p:nvSpPr>
          <p:cNvPr id="424" name="Shape 424"/>
          <p:cNvSpPr/>
          <p:nvPr/>
        </p:nvSpPr>
        <p:spPr>
          <a:xfrm>
            <a:off x="715950" y="529175"/>
            <a:ext cx="7517700" cy="431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25" name="Shape 425"/>
          <p:cNvGraphicFramePr/>
          <p:nvPr/>
        </p:nvGraphicFramePr>
        <p:xfrm>
          <a:off x="1761200" y="179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{D6CF1568-C310-4170-8945-397906F22260}</a:tableStyleId>
              </a:tblPr>
              <a:tblGrid>
                <a:gridCol w="1138950"/>
                <a:gridCol w="113895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Student A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Theory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170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Practice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300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Final Score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B+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6" name="Shape 426"/>
          <p:cNvSpPr txBox="1"/>
          <p:nvPr/>
        </p:nvSpPr>
        <p:spPr>
          <a:xfrm>
            <a:off x="4039100" y="2786925"/>
            <a:ext cx="798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≥ 300</a:t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(pass)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3297950" y="2395125"/>
            <a:ext cx="369450" cy="1194025"/>
          </a:xfrm>
          <a:custGeom>
            <a:pathLst>
              <a:path extrusionOk="0" h="47761" w="14778">
                <a:moveTo>
                  <a:pt x="3957" y="0"/>
                </a:moveTo>
                <a:cubicBezTo>
                  <a:pt x="5747" y="4616"/>
                  <a:pt x="15356" y="19736"/>
                  <a:pt x="14696" y="27696"/>
                </a:cubicBezTo>
                <a:cubicBezTo>
                  <a:pt x="14037" y="35656"/>
                  <a:pt x="2449" y="44417"/>
                  <a:pt x="0" y="4776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/>
        </p:nvSpPr>
        <p:spPr>
          <a:xfrm>
            <a:off x="653700" y="2171225"/>
            <a:ext cx="4731600" cy="17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11 Lectures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10 Labs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4 Homework Assignments</a:t>
            </a:r>
            <a:endParaRPr b="1" sz="1200">
              <a:solidFill>
                <a:schemeClr val="accent3"/>
              </a:solidFill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2 Exams (Midterm and Final)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Academic Honesty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Your Hard Work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YOUR FINAL GRADE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6369625" y="163185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Lecture = 10 points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Lectures = </a:t>
            </a:r>
            <a:r>
              <a:rPr b="1" lang="en" u="sng"/>
              <a:t>110 points</a:t>
            </a:r>
            <a:endParaRPr b="1" u="sng"/>
          </a:p>
        </p:txBody>
      </p:sp>
      <p:sp>
        <p:nvSpPr>
          <p:cNvPr id="441" name="Shape 441"/>
          <p:cNvSpPr/>
          <p:nvPr/>
        </p:nvSpPr>
        <p:spPr>
          <a:xfrm>
            <a:off x="5455325" y="2538450"/>
            <a:ext cx="684900" cy="8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Practice Points &gt; 300</a:t>
            </a:r>
            <a:endParaRPr b="1" sz="3000" u="sng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6369625" y="2620025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Lab = 10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Labs = </a:t>
            </a:r>
            <a:r>
              <a:rPr b="1" lang="en" u="sng"/>
              <a:t>100 points</a:t>
            </a:r>
            <a:endParaRPr b="1" u="sng"/>
          </a:p>
        </p:txBody>
      </p:sp>
      <p:sp>
        <p:nvSpPr>
          <p:cNvPr id="444" name="Shape 444"/>
          <p:cNvSpPr/>
          <p:nvPr/>
        </p:nvSpPr>
        <p:spPr>
          <a:xfrm>
            <a:off x="6369625" y="360820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Homework = 50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Labs = </a:t>
            </a:r>
            <a:r>
              <a:rPr b="1" lang="en" u="sng"/>
              <a:t>200 points</a:t>
            </a:r>
            <a:endParaRPr b="1" u="sng"/>
          </a:p>
        </p:txBody>
      </p:sp>
      <p:sp>
        <p:nvSpPr>
          <p:cNvPr id="445" name="Shape 445"/>
          <p:cNvSpPr/>
          <p:nvPr/>
        </p:nvSpPr>
        <p:spPr>
          <a:xfrm>
            <a:off x="715950" y="529175"/>
            <a:ext cx="7517700" cy="431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46" name="Shape 446"/>
          <p:cNvGraphicFramePr/>
          <p:nvPr/>
        </p:nvGraphicFramePr>
        <p:xfrm>
          <a:off x="4883400" y="179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{D6CF1568-C310-4170-8945-397906F22260}</a:tableStyleId>
              </a:tblPr>
              <a:tblGrid>
                <a:gridCol w="1138950"/>
                <a:gridCol w="113895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Student B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Theory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197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Practice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29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Final Score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</a:t>
                      </a:r>
                      <a:endParaRPr b="1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7" name="Shape 447"/>
          <p:cNvGraphicFramePr/>
          <p:nvPr/>
        </p:nvGraphicFramePr>
        <p:xfrm>
          <a:off x="1761200" y="179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{D6CF1568-C310-4170-8945-397906F22260}</a:tableStyleId>
              </a:tblPr>
              <a:tblGrid>
                <a:gridCol w="1138950"/>
                <a:gridCol w="113895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Student A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Theory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170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Practice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300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Final Score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B+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8" name="Shape 448"/>
          <p:cNvSpPr txBox="1"/>
          <p:nvPr/>
        </p:nvSpPr>
        <p:spPr>
          <a:xfrm>
            <a:off x="7161300" y="2786925"/>
            <a:ext cx="798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&lt; 300</a:t>
            </a:r>
            <a:endParaRPr b="1">
              <a:solidFill>
                <a:srgbClr val="FF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(fail)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4039100" y="2786925"/>
            <a:ext cx="798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≥ </a:t>
            </a:r>
            <a:r>
              <a:rPr b="1" lang="en">
                <a:solidFill>
                  <a:srgbClr val="FF0000"/>
                </a:solidFill>
              </a:rPr>
              <a:t>300</a:t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(pass)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3297950" y="2395125"/>
            <a:ext cx="369450" cy="1194025"/>
          </a:xfrm>
          <a:custGeom>
            <a:pathLst>
              <a:path extrusionOk="0" h="47761" w="14778">
                <a:moveTo>
                  <a:pt x="3957" y="0"/>
                </a:moveTo>
                <a:cubicBezTo>
                  <a:pt x="5747" y="4616"/>
                  <a:pt x="15356" y="19736"/>
                  <a:pt x="14696" y="27696"/>
                </a:cubicBezTo>
                <a:cubicBezTo>
                  <a:pt x="14037" y="35656"/>
                  <a:pt x="2449" y="44417"/>
                  <a:pt x="0" y="4776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653700" y="2171225"/>
            <a:ext cx="4731600" cy="17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11 Lectures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10 Labs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4 Homework Assignments</a:t>
            </a:r>
            <a:endParaRPr b="1" sz="1200">
              <a:solidFill>
                <a:schemeClr val="accent3"/>
              </a:solidFill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2 Exams (Midterm and Final)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Academic Honesty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Your Hard Work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YOUR FINAL GRADE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6369625" y="163185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Lecture = 10 points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Lectures = </a:t>
            </a:r>
            <a:r>
              <a:rPr b="1" lang="en" u="sng"/>
              <a:t>110 points</a:t>
            </a:r>
            <a:endParaRPr b="1" u="sng"/>
          </a:p>
        </p:txBody>
      </p:sp>
      <p:sp>
        <p:nvSpPr>
          <p:cNvPr id="464" name="Shape 464"/>
          <p:cNvSpPr/>
          <p:nvPr/>
        </p:nvSpPr>
        <p:spPr>
          <a:xfrm>
            <a:off x="5455325" y="2538450"/>
            <a:ext cx="684900" cy="8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Practice Points &gt; 300</a:t>
            </a:r>
            <a:endParaRPr b="1" sz="3000" u="sng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6369625" y="2620025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Lab = 10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Labs = </a:t>
            </a:r>
            <a:r>
              <a:rPr b="1" lang="en" u="sng"/>
              <a:t>100 points</a:t>
            </a:r>
            <a:endParaRPr b="1" u="sng"/>
          </a:p>
        </p:txBody>
      </p:sp>
      <p:sp>
        <p:nvSpPr>
          <p:cNvPr id="467" name="Shape 467"/>
          <p:cNvSpPr/>
          <p:nvPr/>
        </p:nvSpPr>
        <p:spPr>
          <a:xfrm>
            <a:off x="6369625" y="3608200"/>
            <a:ext cx="2280300" cy="9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Homework = 50 points</a:t>
            </a:r>
            <a:br>
              <a:rPr lang="en"/>
            </a:b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Labs = </a:t>
            </a:r>
            <a:r>
              <a:rPr b="1" lang="en" u="sng"/>
              <a:t>200 points</a:t>
            </a:r>
            <a:endParaRPr b="1" u="sng"/>
          </a:p>
        </p:txBody>
      </p:sp>
      <p:sp>
        <p:nvSpPr>
          <p:cNvPr id="468" name="Shape 468"/>
          <p:cNvSpPr/>
          <p:nvPr/>
        </p:nvSpPr>
        <p:spPr>
          <a:xfrm>
            <a:off x="715950" y="529175"/>
            <a:ext cx="7517700" cy="4319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69" name="Shape 469"/>
          <p:cNvGraphicFramePr/>
          <p:nvPr/>
        </p:nvGraphicFramePr>
        <p:xfrm>
          <a:off x="4883400" y="179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{D6CF1568-C310-4170-8945-397906F22260}</a:tableStyleId>
              </a:tblPr>
              <a:tblGrid>
                <a:gridCol w="1138950"/>
                <a:gridCol w="113895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Student B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Theory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197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Practice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339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Final Score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</a:t>
                      </a:r>
                      <a:endParaRPr b="1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0" name="Shape 470"/>
          <p:cNvGraphicFramePr/>
          <p:nvPr/>
        </p:nvGraphicFramePr>
        <p:xfrm>
          <a:off x="1761200" y="179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{D6CF1568-C310-4170-8945-397906F22260}</a:tableStyleId>
              </a:tblPr>
              <a:tblGrid>
                <a:gridCol w="1138950"/>
                <a:gridCol w="113895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Student A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Theory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170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Practice Point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300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Final Score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B+</a:t>
                      </a:r>
                      <a:endParaRPr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1" name="Shape 471"/>
          <p:cNvPicPr preferRelativeResize="0"/>
          <p:nvPr/>
        </p:nvPicPr>
        <p:blipFill rotWithShape="1">
          <a:blip r:embed="rId3">
            <a:alphaModFix/>
          </a:blip>
          <a:srcRect b="14340" l="21107" r="20453" t="19757"/>
          <a:stretch/>
        </p:blipFill>
        <p:spPr>
          <a:xfrm>
            <a:off x="4767538" y="1631862"/>
            <a:ext cx="2509624" cy="25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/>
          <p:nvPr/>
        </p:nvSpPr>
        <p:spPr>
          <a:xfrm>
            <a:off x="5392050" y="3431900"/>
            <a:ext cx="1260600" cy="30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Student B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472775" y="1657326"/>
            <a:ext cx="5085600" cy="54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5636525" y="1522025"/>
            <a:ext cx="684900" cy="81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Theory </a:t>
            </a: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Points </a:t>
            </a:r>
            <a:endParaRPr b="1" sz="3000" u="sng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Lectures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Labs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(150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(Midterm and Final)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Academic Honesty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Hard Work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FINAL GRADE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Shape 487"/>
          <p:cNvSpPr txBox="1"/>
          <p:nvPr/>
        </p:nvSpPr>
        <p:spPr>
          <a:xfrm>
            <a:off x="6399575" y="1385225"/>
            <a:ext cx="2331900" cy="122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Midterm exam = 100 points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Final exam = 100 points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Total =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200 points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844250" y="2206625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Lectures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441673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10 Labs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4039098" y="2206638"/>
            <a:ext cx="1147800" cy="168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Homework Assignments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(150 points)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575828" y="1717163"/>
            <a:ext cx="4879500" cy="42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 Exams (Midterm and Final)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175175" y="4285638"/>
            <a:ext cx="56808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Academic Honesty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575825" y="3962688"/>
            <a:ext cx="4879500" cy="25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Hard Work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396900" y="604338"/>
            <a:ext cx="5229600" cy="1006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YOUR FINAL GRADE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6194575" y="1717175"/>
            <a:ext cx="2708100" cy="7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You must be </a:t>
            </a:r>
            <a:r>
              <a:rPr b="1" lang="en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academically honest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b="1" lang="en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EVERY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part of the course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5937775" y="593600"/>
            <a:ext cx="31440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Your Final Grade</a:t>
            </a:r>
            <a:endParaRPr b="1" sz="3000" u="sng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6194575" y="2585525"/>
            <a:ext cx="2708100" cy="7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2. You must have collected </a:t>
            </a:r>
            <a:r>
              <a:rPr b="1" lang="en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at least 300 practice points </a:t>
            </a:r>
            <a:endParaRPr b="1" u="sng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6194575" y="3453875"/>
            <a:ext cx="2708100" cy="100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If you meet </a:t>
            </a:r>
            <a:r>
              <a:rPr b="1" lang="en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both 1. and 2.,</a:t>
            </a:r>
            <a:endParaRPr b="1" u="sng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You will be graded only on your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two exam (midterm + final) scores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</a:t>
            </a:r>
            <a:r>
              <a:rPr lang="en"/>
              <a:t>goal</a:t>
            </a:r>
            <a:r>
              <a:rPr lang="en">
                <a:solidFill>
                  <a:schemeClr val="dk2"/>
                </a:solidFill>
              </a:rPr>
              <a:t> in CS101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50" y="1649824"/>
            <a:ext cx="4917573" cy="255714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/>
          <p:nvPr/>
        </p:nvSpPr>
        <p:spPr>
          <a:xfrm>
            <a:off x="334650" y="186775"/>
            <a:ext cx="8443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At the end of the semester, y</a:t>
            </a:r>
            <a:r>
              <a:rPr lang="en" sz="4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our CS101 can look like… </a:t>
            </a:r>
            <a:endParaRPr sz="4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50" y="1649824"/>
            <a:ext cx="4917573" cy="255714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334650" y="186775"/>
            <a:ext cx="8443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At the end of the semester, your CS101 can look like… </a:t>
            </a:r>
            <a:endParaRPr sz="4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429" y="1906625"/>
            <a:ext cx="3928201" cy="29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50" y="1649824"/>
            <a:ext cx="4917573" cy="255714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334650" y="186775"/>
            <a:ext cx="8443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At the end of the semester, your CS101 can look like… </a:t>
            </a:r>
            <a:endParaRPr sz="4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2" name="Shape 5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429" y="1906625"/>
            <a:ext cx="3928201" cy="29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4050" y="2365775"/>
            <a:ext cx="4779449" cy="2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br>
              <a:rPr lang="en"/>
            </a:br>
            <a:r>
              <a:rPr lang="en"/>
              <a:t>Assignments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Homework</a:t>
            </a: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1545925" y="2167050"/>
            <a:ext cx="2335800" cy="13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 week to work on it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sessions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Lab</a:t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1545925" y="2167050"/>
            <a:ext cx="2335800" cy="13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Tasks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 points)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Lab</a:t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4474325" y="869050"/>
            <a:ext cx="3081600" cy="2254800"/>
          </a:xfrm>
          <a:prstGeom prst="wedgeEllipseCallout">
            <a:avLst>
              <a:gd fmla="val -61072" name="adj1"/>
              <a:gd fmla="val 24985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program must be </a:t>
            </a:r>
            <a:r>
              <a:rPr b="1" lang="en" sz="1800" u="sng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errorless</a:t>
            </a:r>
            <a:endParaRPr b="1" sz="1800" u="sng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You’ll be asked to </a:t>
            </a: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 what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you did and </a:t>
            </a: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you did it to a TA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 must sign you off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1545925" y="2167050"/>
            <a:ext cx="2335800" cy="13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Tasks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 points)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Lab</a:t>
            </a: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4474325" y="869050"/>
            <a:ext cx="3081600" cy="2254800"/>
          </a:xfrm>
          <a:prstGeom prst="wedgeEllipseCallout">
            <a:avLst>
              <a:gd fmla="val -61072" name="adj1"/>
              <a:gd fmla="val 24985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program must be </a:t>
            </a:r>
            <a:r>
              <a:rPr b="1" lang="en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errorless</a:t>
            </a:r>
            <a:endParaRPr b="1" sz="18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You’ll be asked to </a:t>
            </a: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 what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you did and </a:t>
            </a: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you did it to a TA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 must sign you off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1545925" y="2167050"/>
            <a:ext cx="2335800" cy="13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Tasks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 points)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4643900" y="2904850"/>
            <a:ext cx="2824200" cy="1274100"/>
          </a:xfrm>
          <a:prstGeom prst="wedgeEllipseCallout">
            <a:avLst>
              <a:gd fmla="val -66312" name="adj1"/>
              <a:gd fmla="val -14676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Great opportunity for </a:t>
            </a:r>
            <a:r>
              <a:rPr b="1" lang="en" sz="1800" u="sng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YOU</a:t>
            </a: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practice with the TA’s help</a:t>
            </a:r>
            <a:endParaRPr b="1" sz="18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</a:t>
            </a:r>
            <a:r>
              <a:rPr lang="en"/>
              <a:t>goal</a:t>
            </a:r>
            <a:r>
              <a:rPr lang="en">
                <a:solidFill>
                  <a:schemeClr val="dk2"/>
                </a:solidFill>
              </a:rPr>
              <a:t> in CS101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517500" y="1253625"/>
            <a:ext cx="8109000" cy="341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chemeClr val="accent3"/>
                </a:solidFill>
              </a:rPr>
              <a:t>To learn </a:t>
            </a:r>
            <a:r>
              <a:rPr b="1" lang="en" sz="6000">
                <a:solidFill>
                  <a:schemeClr val="accent3"/>
                </a:solidFill>
              </a:rPr>
              <a:t>Computational Thinking !</a:t>
            </a:r>
            <a:endParaRPr b="1" sz="6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Lab</a:t>
            </a: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474325" y="869050"/>
            <a:ext cx="3081600" cy="2254800"/>
          </a:xfrm>
          <a:prstGeom prst="wedgeEllipseCallout">
            <a:avLst>
              <a:gd fmla="val -61072" name="adj1"/>
              <a:gd fmla="val 24985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Your program must be </a:t>
            </a:r>
            <a:r>
              <a:rPr b="1" lang="en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errorless</a:t>
            </a:r>
            <a:endParaRPr b="1" sz="18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You’ll be asked to </a:t>
            </a: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 what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you did and </a:t>
            </a: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you did it to a TA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 must sign you off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1545925" y="2167050"/>
            <a:ext cx="2335800" cy="13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Tasks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(10 points)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4643900" y="2904850"/>
            <a:ext cx="2824200" cy="1274100"/>
          </a:xfrm>
          <a:prstGeom prst="wedgeEllipseCallout">
            <a:avLst>
              <a:gd fmla="val -66312" name="adj1"/>
              <a:gd fmla="val -14676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Great opportunity for </a:t>
            </a:r>
            <a:r>
              <a:rPr b="1" lang="en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to practice with the TA’s help</a:t>
            </a:r>
            <a:endParaRPr b="1" sz="18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1959075" y="3706900"/>
            <a:ext cx="2824200" cy="1274100"/>
          </a:xfrm>
          <a:prstGeom prst="wedgeEllipseCallout">
            <a:avLst>
              <a:gd fmla="val -15798" name="adj1"/>
              <a:gd fmla="val -61461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Should complete the tasks </a:t>
            </a:r>
            <a:r>
              <a:rPr b="1" lang="en" sz="2400" u="sng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lab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en" sz="1800" u="sng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 at home</a:t>
            </a:r>
            <a:r>
              <a:rPr b="1" lang="en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497025" y="876775"/>
            <a:ext cx="798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You will </a:t>
            </a:r>
            <a:r>
              <a:rPr b="1" lang="en" sz="36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get </a:t>
            </a:r>
            <a:r>
              <a:rPr b="1" lang="en" sz="36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 points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 on that week's lab score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!!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Shape 581"/>
          <p:cNvSpPr txBox="1"/>
          <p:nvPr/>
        </p:nvSpPr>
        <p:spPr>
          <a:xfrm>
            <a:off x="890425" y="116725"/>
            <a:ext cx="7455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If you’re absent from the lab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100" y="2251450"/>
            <a:ext cx="2719275" cy="23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/>
        </p:nvSpPr>
        <p:spPr>
          <a:xfrm>
            <a:off x="497025" y="876775"/>
            <a:ext cx="798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You will </a:t>
            </a:r>
            <a:r>
              <a:rPr b="1" lang="en" sz="36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get 0 points</a:t>
            </a: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 on that week's lab score!!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8" name="Shape 588"/>
          <p:cNvSpPr txBox="1"/>
          <p:nvPr/>
        </p:nvSpPr>
        <p:spPr>
          <a:xfrm>
            <a:off x="890425" y="116725"/>
            <a:ext cx="7455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If you’re absent from the lab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739925" y="2525925"/>
            <a:ext cx="7455300" cy="21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NO EXCUSE ACCEPTED </a:t>
            </a:r>
            <a:endParaRPr sz="3000">
              <a:solidFill>
                <a:srgbClr val="FF00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(except your own funeral)</a:t>
            </a:r>
            <a:br>
              <a:rPr lang="en" sz="300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</a:br>
            <a:b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</a:br>
            <a:r>
              <a:rPr lang="en" sz="1800">
                <a:latin typeface="Alfa Slab One"/>
                <a:ea typeface="Alfa Slab One"/>
                <a:cs typeface="Alfa Slab One"/>
                <a:sym typeface="Alfa Slab One"/>
              </a:rPr>
              <a:t>No email submission</a:t>
            </a:r>
            <a:br>
              <a:rPr lang="en" sz="1800">
                <a:latin typeface="Alfa Slab One"/>
                <a:ea typeface="Alfa Slab One"/>
                <a:cs typeface="Alfa Slab One"/>
                <a:sym typeface="Alfa Slab One"/>
              </a:rPr>
            </a:br>
            <a:r>
              <a:rPr lang="en" sz="1800">
                <a:latin typeface="Alfa Slab One"/>
                <a:ea typeface="Alfa Slab One"/>
                <a:cs typeface="Alfa Slab One"/>
                <a:sym typeface="Alfa Slab One"/>
              </a:rPr>
              <a:t>No evaluation on previous lab work</a:t>
            </a:r>
            <a:endParaRPr sz="18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590" name="Shape 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4601" y="2435171"/>
            <a:ext cx="2009400" cy="15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/>
        </p:nvSpPr>
        <p:spPr>
          <a:xfrm>
            <a:off x="1582631" y="905025"/>
            <a:ext cx="2422800" cy="13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Did programming tasks completely in another lab section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4306825" y="1317525"/>
            <a:ext cx="723600" cy="521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 txBox="1"/>
          <p:nvPr/>
        </p:nvSpPr>
        <p:spPr>
          <a:xfrm>
            <a:off x="5179350" y="905025"/>
            <a:ext cx="28992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Up to 5</a:t>
            </a:r>
            <a:r>
              <a:rPr b="1" lang="en" sz="3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points</a:t>
            </a:r>
            <a:endParaRPr b="1" sz="3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890425" y="116725"/>
            <a:ext cx="7455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If you’re absent from the lab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99" name="Shape 599"/>
          <p:cNvSpPr txBox="1"/>
          <p:nvPr/>
        </p:nvSpPr>
        <p:spPr>
          <a:xfrm>
            <a:off x="372025" y="2525925"/>
            <a:ext cx="8191200" cy="21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lfa Slab One"/>
                <a:ea typeface="Alfa Slab One"/>
                <a:cs typeface="Alfa Slab One"/>
                <a:sym typeface="Alfa Slab One"/>
              </a:rPr>
              <a:t>Y</a:t>
            </a:r>
            <a:r>
              <a:rPr lang="en" sz="3000">
                <a:latin typeface="Alfa Slab One"/>
                <a:ea typeface="Alfa Slab One"/>
                <a:cs typeface="Alfa Slab One"/>
                <a:sym typeface="Alfa Slab One"/>
              </a:rPr>
              <a:t>ou may participate in </a:t>
            </a:r>
            <a:r>
              <a:rPr lang="en" sz="300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other </a:t>
            </a:r>
            <a:r>
              <a:rPr lang="en" sz="3000">
                <a:latin typeface="Alfa Slab One"/>
                <a:ea typeface="Alfa Slab One"/>
                <a:cs typeface="Alfa Slab One"/>
                <a:sym typeface="Alfa Slab One"/>
              </a:rPr>
              <a:t>section’s lab of the </a:t>
            </a:r>
            <a:r>
              <a:rPr lang="en" sz="400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same week</a:t>
            </a:r>
            <a:endParaRPr sz="4000">
              <a:solidFill>
                <a:srgbClr val="FF00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lfa Slab One"/>
                <a:ea typeface="Alfa Slab One"/>
                <a:cs typeface="Alfa Slab One"/>
                <a:sym typeface="Alfa Slab One"/>
              </a:rPr>
              <a:t>You will be awarded </a:t>
            </a:r>
            <a:r>
              <a:rPr lang="en" sz="400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50%</a:t>
            </a:r>
            <a:r>
              <a:rPr lang="en" sz="3000">
                <a:latin typeface="Alfa Slab One"/>
                <a:ea typeface="Alfa Slab One"/>
                <a:cs typeface="Alfa Slab One"/>
                <a:sym typeface="Alfa Slab One"/>
              </a:rPr>
              <a:t> of the score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1917325" y="1058625"/>
            <a:ext cx="2217900" cy="13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Tasks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436500" y="1471125"/>
            <a:ext cx="723600" cy="521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 txBox="1"/>
          <p:nvPr/>
        </p:nvSpPr>
        <p:spPr>
          <a:xfrm>
            <a:off x="5461425" y="1058625"/>
            <a:ext cx="1556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 My Score !</a:t>
            </a:r>
            <a:endParaRPr b="1" sz="3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890425" y="116725"/>
            <a:ext cx="7455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Lab Score Claim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796450" y="2461225"/>
            <a:ext cx="7455300" cy="21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lfa Slab One"/>
                <a:ea typeface="Alfa Slab One"/>
                <a:cs typeface="Alfa Slab One"/>
                <a:sym typeface="Alfa Slab One"/>
              </a:rPr>
              <a:t>For each lab, we’re taking score claims for one week and </a:t>
            </a:r>
            <a:r>
              <a:rPr lang="en" sz="360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one week only</a:t>
            </a:r>
            <a:r>
              <a:rPr lang="en" sz="2600">
                <a:latin typeface="Alfa Slab One"/>
                <a:ea typeface="Alfa Slab One"/>
                <a:cs typeface="Alfa Slab One"/>
                <a:sym typeface="Alfa Slab One"/>
              </a:rPr>
              <a:t>.</a:t>
            </a:r>
            <a:endParaRPr sz="26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lfa Slab One"/>
                <a:ea typeface="Alfa Slab One"/>
                <a:cs typeface="Alfa Slab One"/>
                <a:sym typeface="Alfa Slab One"/>
              </a:rPr>
              <a:t>ex) lab 3 score claims → until lab 4</a:t>
            </a:r>
            <a:endParaRPr sz="26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Note: same with lecture attendance scores: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Lecture 6 claim → until Lecture 7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</a:t>
            </a:r>
            <a:br>
              <a:rPr lang="en"/>
            </a:br>
            <a:r>
              <a:rPr lang="en"/>
              <a:t>Today’s Tasks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Python??</a:t>
            </a:r>
            <a:endParaRPr/>
          </a:p>
        </p:txBody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Learning to program is like learning a foreign language, except </a:t>
            </a:r>
            <a:r>
              <a:rPr b="1" lang="en">
                <a:solidFill>
                  <a:schemeClr val="accent3"/>
                </a:solidFill>
              </a:rPr>
              <a:t>it’s more fun!</a:t>
            </a:r>
            <a:endParaRPr b="1">
              <a:solidFill>
                <a:schemeClr val="accent3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Python is a (programming) language we use to </a:t>
            </a:r>
            <a:r>
              <a:rPr b="1" lang="en">
                <a:solidFill>
                  <a:schemeClr val="accent3"/>
                </a:solidFill>
              </a:rPr>
              <a:t>communicate</a:t>
            </a:r>
            <a:r>
              <a:rPr lang="en">
                <a:solidFill>
                  <a:srgbClr val="000000"/>
                </a:solidFill>
              </a:rPr>
              <a:t> ourselves </a:t>
            </a:r>
            <a:r>
              <a:rPr b="1" lang="en">
                <a:solidFill>
                  <a:schemeClr val="accent3"/>
                </a:solidFill>
              </a:rPr>
              <a:t>with a computer, and with other people</a:t>
            </a:r>
            <a:r>
              <a:rPr lang="en">
                <a:solidFill>
                  <a:srgbClr val="000000"/>
                </a:solidFill>
              </a:rPr>
              <a:t> (through your software)!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Famous Python Projects</a:t>
            </a:r>
            <a:endParaRPr/>
          </a:p>
        </p:txBody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Dropbox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Civilization IV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Battlefield 2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Google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Youtube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Instagram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… and many more!!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03" y="1232450"/>
            <a:ext cx="2521301" cy="2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925" y="2848263"/>
            <a:ext cx="3339501" cy="13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6400" y="33584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7950" y="3027625"/>
            <a:ext cx="2420175" cy="181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1400" y="1426727"/>
            <a:ext cx="2724974" cy="153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Shape 6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1033" y="1085825"/>
            <a:ext cx="2070401" cy="18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2150700" y="4112675"/>
            <a:ext cx="48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make one too! </a:t>
            </a:r>
            <a:endParaRPr/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25" y="609600"/>
            <a:ext cx="2606940" cy="35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</a:t>
            </a:r>
            <a:r>
              <a:rPr lang="en"/>
              <a:t>computational thinking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583650" y="1253625"/>
            <a:ext cx="8031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It’s a </a:t>
            </a:r>
            <a:r>
              <a:rPr b="1" lang="en" sz="2000" u="sng">
                <a:solidFill>
                  <a:schemeClr val="accent3"/>
                </a:solidFill>
              </a:rPr>
              <a:t>problem solving process</a:t>
            </a:r>
            <a:r>
              <a:rPr b="1" lang="en" sz="2000"/>
              <a:t> with the following </a:t>
            </a:r>
            <a:r>
              <a:rPr b="1" lang="en" sz="2000" u="sng">
                <a:solidFill>
                  <a:schemeClr val="accent3"/>
                </a:solidFill>
              </a:rPr>
              <a:t>three steps</a:t>
            </a:r>
            <a:r>
              <a:rPr b="1" lang="en" sz="2000" u="sng"/>
              <a:t>.</a:t>
            </a:r>
            <a:endParaRPr b="1" sz="2000" u="sng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start, we will need to install a couple of things on your computer</a:t>
            </a:r>
            <a:endParaRPr/>
          </a:p>
        </p:txBody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311700" y="1522650"/>
            <a:ext cx="8520600" cy="30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Python Programming Language 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so that the computer knows which language we’re talking in.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Integrated Development Environment (IDE)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This is like a “chat room” 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CS101 specific libraries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These are some of the files needed to do your tasks</a:t>
            </a:r>
            <a:endParaRPr>
              <a:solidFill>
                <a:srgbClr val="000000"/>
              </a:solidFill>
            </a:endParaRP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Don’t worry about these, we’ll explain what they mean one by one later.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Python Environment</a:t>
            </a:r>
            <a:endParaRPr/>
          </a:p>
        </p:txBody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</a:t>
            </a: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https://www.python.org/downloads/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scroll down.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 </a:t>
            </a:r>
            <a:r>
              <a:rPr b="1" lang="en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Python 3.5.4 → VERY IMPORTANT</a:t>
            </a:r>
            <a:endParaRPr b="1" sz="2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Shape 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752" y="2610000"/>
            <a:ext cx="2883175" cy="23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Shape 657"/>
          <p:cNvSpPr/>
          <p:nvPr/>
        </p:nvSpPr>
        <p:spPr>
          <a:xfrm>
            <a:off x="1889050" y="3379100"/>
            <a:ext cx="749100" cy="29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click next, next, next, …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PyCharm</a:t>
            </a:r>
            <a:endParaRPr/>
          </a:p>
        </p:txBody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https://www.jetbrains.com/pycharm-edu/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Shape 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465" y="1797475"/>
            <a:ext cx="4883076" cy="298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12" y="301251"/>
            <a:ext cx="7714378" cy="413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Again, </a:t>
            </a:r>
            <a:r>
              <a:rPr lang="en"/>
              <a:t>just click next, next, next, …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PILLOW (Image Library)</a:t>
            </a:r>
            <a:endParaRPr/>
          </a:p>
        </p:txBody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32bit: 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https://pypi.python.org/packages/3.5/P/Pillow/Pillow-3.1.1.win32-py3.5.exe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64bit: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https://pypi.python.org/packages/3.5/P/Pillow/Pillow-3.1.1.win-amd64-py3.5.exe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CS101 libraries</a:t>
            </a:r>
            <a:endParaRPr/>
          </a:p>
        </p:txBody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http://cs101.kaist.ac.kr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Shape 6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075" y="1799925"/>
            <a:ext cx="3741424" cy="29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/>
          <p:nvPr/>
        </p:nvSpPr>
        <p:spPr>
          <a:xfrm>
            <a:off x="1213225" y="2801000"/>
            <a:ext cx="1547100" cy="390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CS101 Libraries</a:t>
            </a:r>
            <a:endParaRPr/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75" y="1017725"/>
            <a:ext cx="768798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/>
          <p:nvPr/>
        </p:nvSpPr>
        <p:spPr>
          <a:xfrm>
            <a:off x="6880400" y="4266650"/>
            <a:ext cx="13842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/>
        </p:nvSpPr>
        <p:spPr>
          <a:xfrm>
            <a:off x="3441975" y="2035600"/>
            <a:ext cx="230400" cy="11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Phew.. </a:t>
            </a:r>
            <a:endParaRPr sz="5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Let’s take a 15 second break here.</a:t>
            </a:r>
            <a:endParaRPr sz="5000"/>
          </a:p>
        </p:txBody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</a:t>
            </a:r>
            <a:r>
              <a:rPr lang="en"/>
              <a:t>computational thinking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583650" y="1253625"/>
            <a:ext cx="8031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It’s a </a:t>
            </a:r>
            <a:r>
              <a:rPr b="1" lang="en" sz="2000" u="sng">
                <a:solidFill>
                  <a:schemeClr val="accent3"/>
                </a:solidFill>
              </a:rPr>
              <a:t>problem solving process</a:t>
            </a:r>
            <a:r>
              <a:rPr b="1" lang="en" sz="2000"/>
              <a:t> with the following </a:t>
            </a:r>
            <a:r>
              <a:rPr b="1" lang="en" sz="2000" u="sng">
                <a:solidFill>
                  <a:schemeClr val="accent3"/>
                </a:solidFill>
              </a:rPr>
              <a:t>three steps</a:t>
            </a:r>
            <a:r>
              <a:rPr b="1" lang="en" sz="2000" u="sng"/>
              <a:t>.</a:t>
            </a:r>
            <a:endParaRPr b="1" sz="2000" u="sng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1. Formulate a problem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PyCharm</a:t>
            </a:r>
            <a:endParaRPr/>
          </a:p>
        </p:txBody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Click “Create new project”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Make sure you remember what </a:t>
            </a:r>
            <a:br>
              <a:rPr b="1" lang="en">
                <a:solidFill>
                  <a:schemeClr val="accent3"/>
                </a:solidFill>
              </a:rPr>
            </a:br>
            <a:r>
              <a:rPr b="1" lang="en">
                <a:solidFill>
                  <a:schemeClr val="accent3"/>
                </a:solidFill>
              </a:rPr>
              <a:t>you put in here at location.</a:t>
            </a:r>
            <a:endParaRPr b="1">
              <a:solidFill>
                <a:schemeClr val="accent3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Interpreter: 3.5.4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774" y="1213250"/>
            <a:ext cx="4798199" cy="30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→ New</a:t>
            </a:r>
            <a:endParaRPr/>
          </a:p>
        </p:txBody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800" y="1152475"/>
            <a:ext cx="6501250" cy="382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/>
          <p:nvPr/>
        </p:nvSpPr>
        <p:spPr>
          <a:xfrm>
            <a:off x="3623400" y="1229525"/>
            <a:ext cx="244200" cy="14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File</a:t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3623400" y="1229525"/>
            <a:ext cx="244200" cy="14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1" name="Shape 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0" y="1074725"/>
            <a:ext cx="6498375" cy="39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/>
          <p:nvPr/>
        </p:nvSpPr>
        <p:spPr>
          <a:xfrm>
            <a:off x="3761825" y="1209475"/>
            <a:ext cx="244200" cy="14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it a name</a:t>
            </a:r>
            <a:endParaRPr/>
          </a:p>
        </p:txBody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Shape 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450" y="1205075"/>
            <a:ext cx="6658476" cy="39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/>
          <p:nvPr/>
        </p:nvSpPr>
        <p:spPr>
          <a:xfrm>
            <a:off x="3590825" y="1307175"/>
            <a:ext cx="244200" cy="14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program!!</a:t>
            </a:r>
            <a:endParaRPr/>
          </a:p>
        </p:txBody>
      </p:sp>
      <p:pic>
        <p:nvPicPr>
          <p:cNvPr id="746" name="Shape 7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75" y="1080575"/>
            <a:ext cx="6493774" cy="3967649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Shape 747"/>
          <p:cNvSpPr/>
          <p:nvPr/>
        </p:nvSpPr>
        <p:spPr>
          <a:xfrm>
            <a:off x="3330275" y="1266450"/>
            <a:ext cx="244200" cy="14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Run!</a:t>
            </a:r>
            <a:endParaRPr/>
          </a:p>
        </p:txBody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Shape 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550" y="1212975"/>
            <a:ext cx="6445650" cy="37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3313975" y="1258300"/>
            <a:ext cx="244200" cy="14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Tada!! </a:t>
            </a:r>
            <a:endParaRPr/>
          </a:p>
        </p:txBody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875" y="1017725"/>
            <a:ext cx="6544188" cy="38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/>
          <p:nvPr/>
        </p:nvSpPr>
        <p:spPr>
          <a:xfrm>
            <a:off x="3460550" y="1103600"/>
            <a:ext cx="244200" cy="14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Shape 7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425" y="284500"/>
            <a:ext cx="779750" cy="7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Please make sure you set up a python environment at home(dorm)!</a:t>
            </a:r>
            <a:endParaRPr sz="4000"/>
          </a:p>
        </p:txBody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If you have any problems, come back to Lab 2 and let us know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type="title"/>
          </p:nvPr>
        </p:nvSpPr>
        <p:spPr>
          <a:xfrm>
            <a:off x="311700" y="2480550"/>
            <a:ext cx="84723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</a:t>
            </a:r>
            <a:br>
              <a:rPr lang="en"/>
            </a:br>
            <a:r>
              <a:rPr lang="en"/>
              <a:t>Review + Preview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idx="1" type="body"/>
          </p:nvPr>
        </p:nvSpPr>
        <p:spPr>
          <a:xfrm>
            <a:off x="918675" y="1455725"/>
            <a:ext cx="3859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cs101.kaist.ac.kr</a:t>
            </a:r>
            <a:br>
              <a:rPr lang="en" sz="2800">
                <a:solidFill>
                  <a:srgbClr val="000000"/>
                </a:solidFill>
              </a:rPr>
            </a:br>
            <a:r>
              <a:rPr lang="en" sz="2800">
                <a:solidFill>
                  <a:srgbClr val="000000"/>
                </a:solidFill>
              </a:rPr>
              <a:t>→ robot notes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cs101.kaist.ac.kr</a:t>
            </a:r>
            <a:br>
              <a:rPr lang="en" sz="2800">
                <a:solidFill>
                  <a:srgbClr val="000000"/>
                </a:solidFill>
              </a:rPr>
            </a:br>
            <a:r>
              <a:rPr lang="en" sz="2800">
                <a:solidFill>
                  <a:srgbClr val="000000"/>
                </a:solidFill>
              </a:rPr>
              <a:t>→ robot worlds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781" name="Shape 7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Robotnotes + Worlds</a:t>
            </a:r>
            <a:endParaRPr/>
          </a:p>
        </p:txBody>
      </p:sp>
      <p:pic>
        <p:nvPicPr>
          <p:cNvPr id="782" name="Shape 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100" y="1117775"/>
            <a:ext cx="3410812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</a:t>
            </a:r>
            <a:r>
              <a:rPr lang="en"/>
              <a:t>computational thinking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583650" y="1253625"/>
            <a:ext cx="8031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It’s a </a:t>
            </a:r>
            <a:r>
              <a:rPr b="1" lang="en" sz="2000" u="sng">
                <a:solidFill>
                  <a:schemeClr val="accent3"/>
                </a:solidFill>
              </a:rPr>
              <a:t>problem solving process</a:t>
            </a:r>
            <a:r>
              <a:rPr b="1" lang="en" sz="2000"/>
              <a:t> with the following </a:t>
            </a:r>
            <a:r>
              <a:rPr b="1" lang="en" sz="2000" u="sng">
                <a:solidFill>
                  <a:schemeClr val="accent3"/>
                </a:solidFill>
              </a:rPr>
              <a:t>three steps</a:t>
            </a:r>
            <a:r>
              <a:rPr b="1" lang="en" sz="2000" u="sng"/>
              <a:t>.</a:t>
            </a:r>
            <a:endParaRPr b="1" sz="2000" u="sng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1. Formulate a problem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99" name="Shape 99"/>
          <p:cNvSpPr/>
          <p:nvPr/>
        </p:nvSpPr>
        <p:spPr>
          <a:xfrm>
            <a:off x="3486425" y="1151775"/>
            <a:ext cx="2560200" cy="2046600"/>
          </a:xfrm>
          <a:prstGeom prst="wedgeEllipseCallout">
            <a:avLst>
              <a:gd fmla="val -59837" name="adj1"/>
              <a:gd fmla="val 13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make a chocolate chip cookie?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</a:t>
            </a:r>
            <a:r>
              <a:rPr lang="en"/>
              <a:t>computational thinking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583650" y="1253625"/>
            <a:ext cx="80313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It’s a </a:t>
            </a:r>
            <a:r>
              <a:rPr b="1" lang="en" sz="2000" u="sng">
                <a:solidFill>
                  <a:schemeClr val="accent3"/>
                </a:solidFill>
              </a:rPr>
              <a:t>problem solving process</a:t>
            </a:r>
            <a:r>
              <a:rPr b="1" lang="en" sz="2000"/>
              <a:t> with the following </a:t>
            </a:r>
            <a:r>
              <a:rPr b="1" lang="en" sz="2000" u="sng">
                <a:solidFill>
                  <a:schemeClr val="accent3"/>
                </a:solidFill>
              </a:rPr>
              <a:t>three steps</a:t>
            </a:r>
            <a:r>
              <a:rPr b="1" lang="en" sz="2000" u="sng"/>
              <a:t>.</a:t>
            </a:r>
            <a:endParaRPr b="1" sz="2000" u="sng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1. Formulate a problem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06" name="Shape 106"/>
          <p:cNvSpPr/>
          <p:nvPr/>
        </p:nvSpPr>
        <p:spPr>
          <a:xfrm>
            <a:off x="3486425" y="1151775"/>
            <a:ext cx="2560200" cy="2046600"/>
          </a:xfrm>
          <a:prstGeom prst="wedgeEllipseCallout">
            <a:avLst>
              <a:gd fmla="val -59837" name="adj1"/>
              <a:gd fmla="val 13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make a chocolate chip cookie?</a:t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5922200" y="1105100"/>
            <a:ext cx="2910000" cy="2046600"/>
          </a:xfrm>
          <a:prstGeom prst="wedgeEllipseCallout">
            <a:avLst>
              <a:gd fmla="val -59837" name="adj1"/>
              <a:gd fmla="val 13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Formulate: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Ingredients (flour, salt, baking soda, chocolate, etc.)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cooking tools (oven, baking sheet, spatula, etc.)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